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859" r:id="rId2"/>
    <p:sldId id="906" r:id="rId3"/>
    <p:sldId id="910" r:id="rId4"/>
    <p:sldId id="931" r:id="rId5"/>
    <p:sldId id="932" r:id="rId6"/>
    <p:sldId id="933" r:id="rId7"/>
    <p:sldId id="934" r:id="rId8"/>
    <p:sldId id="911" r:id="rId9"/>
    <p:sldId id="912" r:id="rId10"/>
    <p:sldId id="913" r:id="rId11"/>
    <p:sldId id="914" r:id="rId12"/>
    <p:sldId id="915" r:id="rId13"/>
    <p:sldId id="916" r:id="rId14"/>
    <p:sldId id="917" r:id="rId15"/>
    <p:sldId id="918" r:id="rId16"/>
    <p:sldId id="919" r:id="rId17"/>
    <p:sldId id="920" r:id="rId18"/>
    <p:sldId id="921" r:id="rId19"/>
    <p:sldId id="922" r:id="rId20"/>
    <p:sldId id="923" r:id="rId21"/>
    <p:sldId id="925" r:id="rId22"/>
    <p:sldId id="927" r:id="rId23"/>
    <p:sldId id="928" r:id="rId2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2576270"/>
            <a:ext cx="12192000" cy="12926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smtClean="0">
                <a:solidFill>
                  <a:srgbClr val="70AD47">
                    <a:lumMod val="75000"/>
                  </a:srgbClr>
                </a:solidFill>
                <a:ea typeface="楷体" panose="02010609060101010101" pitchFamily="49" charset="-122"/>
                <a:cs typeface="Times New Roman" panose="02020603050405020304" pitchFamily="18" charset="0"/>
              </a:rPr>
              <a:t>第四单元</a:t>
            </a:r>
            <a:r>
              <a:rPr lang="zh-CN" altLang="en-US" sz="5200">
                <a:solidFill>
                  <a:srgbClr val="70AD47">
                    <a:lumMod val="75000"/>
                  </a:srgbClr>
                </a:solidFill>
                <a:ea typeface="楷体" panose="02010609060101010101" pitchFamily="49" charset="-122"/>
                <a:cs typeface="Times New Roman" panose="02020603050405020304" pitchFamily="18" charset="0"/>
              </a:rPr>
              <a:t>提优大考卷</a:t>
            </a:r>
            <a:endParaRPr lang="zh-CN" altLang="en-US" sz="5200" dirty="0">
              <a:solidFill>
                <a:srgbClr val="70AD47">
                  <a:lumMod val="75000"/>
                </a:srgbClr>
              </a:solidFill>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昨天，</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日，一个遗臭万年的日子，美利坚合众国遭到了日本海空军部队突然和蓄谋的进攻。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进攻</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标志着二战已全面爆发</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扭转了苏德战场形势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促使二战达到最大规模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开辟了欧洲第二战场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西藏中考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年，在某场战役中，苏联人以钳形攻势保卫他们的城市，使围攻的德军变成了被围困者，扭转了苏德战场的形势。该战役是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阿拉曼战役</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莫斯科保卫战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诺曼底登陆</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斯大林格勒</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保卫战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357360" y="1430028"/>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
        <p:nvSpPr>
          <p:cNvPr id="4" name="矩形 3"/>
          <p:cNvSpPr/>
          <p:nvPr/>
        </p:nvSpPr>
        <p:spPr>
          <a:xfrm>
            <a:off x="9047534" y="3645024"/>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16015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河西区二模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历史表明，社会制度和意识形态不同的国家可以联合起来，共同应对人类和平与发展面临的挑战。下列事件可以印证这一观点的是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三国协约的建立</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凡尔赛</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华盛顿体系的建立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华沙条约组织的建立</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世界反法西斯同盟的建立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广元中考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第二次世界大战是一场世界性的反法西斯战争，世界反法西斯同盟的形成逐渐扭转了战争的形势。世界反法西斯同盟正式形成的标志是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《凡尔赛条约》的签订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《联合国家宣言》的签署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《波茨坦公告》的发表</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《北大西洋公约》的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缔结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695606" y="1412776"/>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
        <p:nvSpPr>
          <p:cNvPr id="4" name="矩形 3"/>
          <p:cNvSpPr/>
          <p:nvPr/>
        </p:nvSpPr>
        <p:spPr>
          <a:xfrm>
            <a:off x="9983638" y="3645024"/>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84641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盐城中考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月，《联合国家宣言》宣告：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每一政府各自保证与本宣言签字国合作，并不与敌人缔结单独停战协定或和约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。该宣言中的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敌人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应包括</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常州中考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某学生社团策划</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看电影，学历史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的活动，其中一部参展影片有这样的台词：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盟军已突破德军的大西洋防线，法西斯离灭亡不远了。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该影片最有可能展现的是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诺曼底登陆战</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柏林之战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凡尔登之战</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莫斯科</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保卫战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08812" y="1971588"/>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
        <p:nvSpPr>
          <p:cNvPr id="4" name="矩形 3"/>
          <p:cNvSpPr/>
          <p:nvPr/>
        </p:nvSpPr>
        <p:spPr>
          <a:xfrm>
            <a:off x="2663386" y="4716518"/>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49421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静海区实验中学开学考试</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如果对世界反法西斯战争胜利的原因展开探究，下列应首先关注的是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《波茨坦公告》</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《联合国家宣言》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《开罗宣言》</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《北大西洋公约》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年，中、美、英三国举行会议并发表宣言：日本所窃取的中国领土，例如东北地区、台湾及其附属岛屿、澎湖列岛等，归还中国。该会议是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开罗会议</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雅尔塔会议</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波茨坦会议</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万隆会议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286894" y="1412776"/>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
        <p:nvSpPr>
          <p:cNvPr id="4" name="矩形 3"/>
          <p:cNvSpPr/>
          <p:nvPr/>
        </p:nvSpPr>
        <p:spPr>
          <a:xfrm>
            <a:off x="11177582" y="3601894"/>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云南中考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联合国不是由政治家们凭空想象出来的，而是根据时代的需要，在吸取了以往国际组织的经验和教训的基础上创建的，决定在第二次世界大战后成立联合国的国际会议是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巴黎和会</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华盛顿会议</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雅尔塔会议</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万隆会议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河西区一模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月，为协调盟军行动，安排战后世界，一场重大的会议召开了。这场会议体现了大国强权政治，也为联合国创建打下了基础。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这场会议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巴黎和会</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华盛顿会议</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雅尔塔会议</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波茨坦</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会议</a:t>
            </a:r>
            <a:endParaRPr lang="zh-CN" altLang="en-US"/>
          </a:p>
        </p:txBody>
      </p:sp>
      <p:sp>
        <p:nvSpPr>
          <p:cNvPr id="3" name="矩形 2"/>
          <p:cNvSpPr/>
          <p:nvPr/>
        </p:nvSpPr>
        <p:spPr>
          <a:xfrm>
            <a:off x="3286894" y="1988840"/>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
        <p:nvSpPr>
          <p:cNvPr id="4" name="矩形 3"/>
          <p:cNvSpPr/>
          <p:nvPr/>
        </p:nvSpPr>
        <p:spPr>
          <a:xfrm>
            <a:off x="1440564" y="4716518"/>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591353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连云港中考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第二次世界大战给人类带来了极为严重的灾难，战争到处都是残垣断壁，人们流离失所。这段材料反映了二战的</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历史背景</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主要过程</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重大战役</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重要</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a:t>
            </a:r>
            <a:endParaRPr lang="zh-CN" altLang="en-US"/>
          </a:p>
        </p:txBody>
      </p:sp>
      <p:sp>
        <p:nvSpPr>
          <p:cNvPr id="3" name="矩形 2"/>
          <p:cNvSpPr/>
          <p:nvPr/>
        </p:nvSpPr>
        <p:spPr>
          <a:xfrm>
            <a:off x="7228768" y="1441654"/>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158737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材料解析题</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梅</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隆拉响汽笛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胡佛敲响钟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华尔街发出信号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美国往死路上冲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梅隆</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时任美国财政部部长</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1929</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年纽约流行的一首</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儿歌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kd46.jpg" descr="id:2147485807;FounderCES"/>
          <p:cNvPicPr/>
          <p:nvPr/>
        </p:nvPicPr>
        <p:blipFill>
          <a:blip r:embed="rId2"/>
          <a:stretch>
            <a:fillRect/>
          </a:stretch>
        </p:blipFill>
        <p:spPr>
          <a:xfrm>
            <a:off x="2912903" y="1916832"/>
            <a:ext cx="6381750" cy="2599055"/>
          </a:xfrm>
          <a:prstGeom prst="rect">
            <a:avLst/>
          </a:prstGeom>
        </p:spPr>
      </p:pic>
    </p:spTree>
    <p:extLst>
      <p:ext uri="{BB962C8B-B14F-4D97-AF65-F5344CB8AC3E}">
        <p14:creationId xmlns:p14="http://schemas.microsoft.com/office/powerpoint/2010/main" val="38721573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73779"/>
          </a:xfrm>
        </p:spPr>
        <p:txBody>
          <a:bodyPr/>
          <a:lstStyle/>
          <a:p>
            <a:pPr hangingPunct="0">
              <a:lnSpc>
                <a:spcPct val="130000"/>
              </a:lnSpc>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《农业调整法》与《全国工业复兴法》的内容概括</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缩减种植面积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限制生产规模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严控农业产出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规定价格水平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销毁过剩产品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调节市场分配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补助受损农民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维护劳工</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权益</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工人阶级在工厂中的话语权通过法律得以保障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资本家必须接受最高工时数和最低工资额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其他国家在效仿美国的过程中也都在不同程度上扩大了工人阶级的民主权利范围</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由国家承担国民社会保障经费、建设公共福利设施等举措</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后被多个国家采用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并相继建立了一批高福利型的国家。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30000"/>
              </a:lnSpc>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摘编自兰岚等</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《马克思主义与罗斯福新政对</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30000"/>
              </a:lnSpc>
              <a:spcAft>
                <a:spcPts val="0"/>
              </a:spcAft>
            </a:pP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资本主义世界的影响》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790950" y="1268760"/>
            <a:ext cx="4608512" cy="1872208"/>
          </a:xfrm>
          <a:prstGeom prst="rect">
            <a:avLst/>
          </a:prstGeom>
          <a:noFill/>
          <a:ln w="19050"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32366245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根据材料一，简述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年美国社会发生的变化。结合所学知识，简析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美国往死路上冲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的原因。</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根据材料二，概括罗斯福新政的特点及其影响。</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844824"/>
            <a:ext cx="11567000" cy="1200329"/>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国民收入降低</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失业率上升。经济大危机使美国民众生活遭受沉重打击</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社会矛盾激化</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出现统治危机。</a:t>
            </a:r>
            <a:endParaRPr lang="zh-CN" altLang="zh-CN" sz="1200">
              <a:solidFill>
                <a:srgbClr val="000000"/>
              </a:solidFill>
              <a:cs typeface="Times New Roman" panose="02020603050405020304" pitchFamily="18" charset="0"/>
            </a:endParaRPr>
          </a:p>
        </p:txBody>
      </p:sp>
      <p:sp>
        <p:nvSpPr>
          <p:cNvPr id="4" name="矩形 3"/>
          <p:cNvSpPr/>
          <p:nvPr/>
        </p:nvSpPr>
        <p:spPr>
          <a:xfrm>
            <a:off x="369481" y="3529630"/>
            <a:ext cx="11567000" cy="1200329"/>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国家干预经济。保障了工人阶级的利益</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扩大了工人阶级的民主权利范围</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建立了社会福利保障制度</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缓和了社会矛盾</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为其他资本主义国家经济的调整提供了借鉴。</a:t>
            </a:r>
            <a:endParaRPr lang="zh-CN" altLang="zh-CN" sz="1200">
              <a:solidFill>
                <a:srgbClr val="000000"/>
              </a:solidFill>
              <a:cs typeface="Times New Roman" panose="02020603050405020304" pitchFamily="18" charset="0"/>
            </a:endParaRPr>
          </a:p>
        </p:txBody>
      </p:sp>
      <p:sp>
        <p:nvSpPr>
          <p:cNvPr id="5" name="内容占位符 1"/>
          <p:cNvSpPr txBox="1">
            <a:spLocks/>
          </p:cNvSpPr>
          <p:nvPr/>
        </p:nvSpPr>
        <p:spPr bwMode="auto">
          <a:xfrm>
            <a:off x="360854" y="465313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根据材料一、二，提炼一个主题。</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351710" y="5229200"/>
            <a:ext cx="11864176" cy="576248"/>
          </a:xfrm>
          <a:prstGeom prst="rect">
            <a:avLst/>
          </a:prstGeom>
        </p:spPr>
        <p:txBody>
          <a:bodyPr wrap="square">
            <a:spAutoFit/>
          </a:bodyPr>
          <a:lstStyle/>
          <a:p>
            <a:pPr>
              <a:lnSpc>
                <a:spcPct val="150000"/>
              </a:lnSpc>
              <a:spcAft>
                <a:spcPts val="0"/>
              </a:spcAft>
            </a:pPr>
            <a:r>
              <a:rPr lang="zh-CN" altLang="zh-CN" sz="2400" spc="-100">
                <a:ea typeface="黑体" panose="02010609060101010101" pitchFamily="49" charset="-122"/>
                <a:cs typeface="Times New Roman" panose="02020603050405020304" pitchFamily="18" charset="0"/>
              </a:rPr>
              <a:t>积极有效的政策有利于危机的克服</a:t>
            </a:r>
            <a:r>
              <a:rPr lang="zh-CN" altLang="zh-CN" sz="2400" spc="-100">
                <a:cs typeface="Times New Roman" panose="02020603050405020304" pitchFamily="18" charset="0"/>
              </a:rPr>
              <a:t>；</a:t>
            </a:r>
            <a:r>
              <a:rPr lang="zh-CN" altLang="zh-CN" sz="2400" spc="-100">
                <a:ea typeface="黑体" panose="02010609060101010101" pitchFamily="49" charset="-122"/>
                <a:cs typeface="Times New Roman" panose="02020603050405020304" pitchFamily="18" charset="0"/>
              </a:rPr>
              <a:t>改革</a:t>
            </a:r>
            <a:r>
              <a:rPr lang="en-US" altLang="zh-CN" sz="2400" spc="-100">
                <a:ea typeface="Times New Roman" panose="02020603050405020304" pitchFamily="18" charset="0"/>
                <a:cs typeface="Times New Roman" panose="02020603050405020304" pitchFamily="18" charset="0"/>
              </a:rPr>
              <a:t>(</a:t>
            </a:r>
            <a:r>
              <a:rPr lang="zh-CN" altLang="zh-CN" sz="2400" spc="-100">
                <a:ea typeface="黑体" panose="02010609060101010101" pitchFamily="49" charset="-122"/>
                <a:cs typeface="Times New Roman" panose="02020603050405020304" pitchFamily="18" charset="0"/>
              </a:rPr>
              <a:t>或制度</a:t>
            </a:r>
            <a:r>
              <a:rPr lang="en-US" altLang="zh-CN" sz="2400" spc="-100">
                <a:ea typeface="Times New Roman" panose="02020603050405020304" pitchFamily="18" charset="0"/>
                <a:cs typeface="Times New Roman" panose="02020603050405020304" pitchFamily="18" charset="0"/>
              </a:rPr>
              <a:t>)</a:t>
            </a:r>
            <a:r>
              <a:rPr lang="zh-CN" altLang="zh-CN" sz="2400" spc="-100">
                <a:ea typeface="黑体" panose="02010609060101010101" pitchFamily="49" charset="-122"/>
                <a:cs typeface="Times New Roman" panose="02020603050405020304" pitchFamily="18" charset="0"/>
              </a:rPr>
              <a:t>创新有利于国家发展。</a:t>
            </a:r>
            <a:r>
              <a:rPr lang="en-US" altLang="zh-CN" sz="2400" spc="-100">
                <a:ea typeface="Times New Roman" panose="02020603050405020304" pitchFamily="18" charset="0"/>
                <a:cs typeface="Times New Roman" panose="02020603050405020304" pitchFamily="18" charset="0"/>
              </a:rPr>
              <a:t>(</a:t>
            </a:r>
            <a:r>
              <a:rPr lang="zh-CN" altLang="zh-CN" sz="2400" spc="-100">
                <a:ea typeface="楷体" panose="02010609060101010101" pitchFamily="49" charset="-122"/>
                <a:cs typeface="Times New Roman" panose="02020603050405020304" pitchFamily="18" charset="0"/>
              </a:rPr>
              <a:t>答出一点即可</a:t>
            </a:r>
            <a:r>
              <a:rPr lang="en-US" altLang="zh-CN" sz="2400" spc="-100">
                <a:ea typeface="Times New Roman" panose="02020603050405020304" pitchFamily="18" charset="0"/>
                <a:cs typeface="Times New Roman" panose="02020603050405020304" pitchFamily="18" charset="0"/>
              </a:rPr>
              <a:t>)</a:t>
            </a:r>
            <a:endParaRPr lang="zh-CN" altLang="zh-CN" sz="1200" spc="-1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5602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饥荒就在眼前了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它的阴影笼罩着美国茫茫大平原。</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农产品价格从没这样低过。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蒲式耳</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约合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小麦的价格不到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蒲式耳玉米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美分</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美</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威廉</a:t>
            </a:r>
            <a:r>
              <a:rPr lang="en-US" altLang="zh-CN"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曼彻斯特《光荣与梦想》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为了构建一个长久的强国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希特勒急于得到资源</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将目光投向了丝绸之路的东方。为了获得更多的粮食</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他做出了一个以数百万士兵的生命为代价的决定</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英</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彼得</a:t>
            </a:r>
            <a:r>
              <a:rPr lang="en-US" altLang="zh-CN"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弗兰科潘《丝绸之路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一部全新的世界史》</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203669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1929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年，随着劳动生产率的增长，美国人的工资水平有了大幅度的提升，对住房、汽车和电冰箱等商品的需求也快速增加，为此，商业界不断加强广告推销并大力推行分期付款的赊购制度。由此带来的影响是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生活水平大幅提高</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产业结构不断优化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消费观念合理调整</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社会生产盲目</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607888" y="2547652"/>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根据材料一并结合所学知识，指出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年美国出现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饥荒</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的历史背景。材料二中希特勒做出的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以数百万士兵的生命为代价的决定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是什么？</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hangingPunct="0">
              <a:spcAft>
                <a:spcPts val="0"/>
              </a:spcAft>
            </a:pPr>
            <a:endPar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材料一、二中的两个国家面临困难时选择了哪两条不同的道路？其结果如何？</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6574" y="1856707"/>
            <a:ext cx="8446219" cy="646331"/>
          </a:xfrm>
          <a:prstGeom prst="rect">
            <a:avLst/>
          </a:prstGeom>
        </p:spPr>
        <p:txBody>
          <a:bodyPr wrap="square">
            <a:spAutoFit/>
          </a:bodyPr>
          <a:lstStyle/>
          <a:p>
            <a:pPr>
              <a:lnSpc>
                <a:spcPct val="150000"/>
              </a:lnSpc>
              <a:spcAft>
                <a:spcPts val="0"/>
              </a:spcAft>
            </a:pPr>
            <a:r>
              <a:rPr lang="en-US" altLang="zh-CN" sz="2400">
                <a:cs typeface="Times New Roman" panose="02020603050405020304" pitchFamily="18" charset="0"/>
              </a:rPr>
              <a:t>1929</a:t>
            </a:r>
            <a:r>
              <a:rPr lang="en-US" altLang="zh-CN" sz="2400">
                <a:latin typeface="黑体" panose="02010609060101010101" pitchFamily="49" charset="-122"/>
                <a:cs typeface="Times New Roman" panose="02020603050405020304" pitchFamily="18" charset="0"/>
              </a:rPr>
              <a:t>—</a:t>
            </a:r>
            <a:r>
              <a:rPr lang="en-US" altLang="zh-CN" sz="2400">
                <a:cs typeface="Times New Roman" panose="02020603050405020304" pitchFamily="18" charset="0"/>
              </a:rPr>
              <a:t>1933</a:t>
            </a:r>
            <a:r>
              <a:rPr lang="zh-CN" altLang="zh-CN" sz="2400">
                <a:ea typeface="黑体" panose="02010609060101010101" pitchFamily="49" charset="-122"/>
                <a:cs typeface="Times New Roman" panose="02020603050405020304" pitchFamily="18" charset="0"/>
              </a:rPr>
              <a:t>年经济大危机。突袭苏联</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发动苏德战争。</a:t>
            </a:r>
            <a:endParaRPr lang="zh-CN" altLang="zh-CN" sz="1200">
              <a:solidFill>
                <a:srgbClr val="000000"/>
              </a:solidFill>
              <a:cs typeface="Times New Roman" panose="02020603050405020304" pitchFamily="18" charset="0"/>
            </a:endParaRPr>
          </a:p>
        </p:txBody>
      </p:sp>
      <p:sp>
        <p:nvSpPr>
          <p:cNvPr id="4" name="矩形 3"/>
          <p:cNvSpPr/>
          <p:nvPr/>
        </p:nvSpPr>
        <p:spPr>
          <a:xfrm>
            <a:off x="360854" y="3452807"/>
            <a:ext cx="11711016" cy="1200329"/>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美国实行罗斯福新政</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德国建立了法西斯专政。罗斯福新政使美国渡过了经济危机</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德国发动了第二次世界大战</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最后战败。</a:t>
            </a:r>
            <a:endParaRPr lang="zh-CN" altLang="zh-CN" sz="1200">
              <a:solidFill>
                <a:srgbClr val="000000"/>
              </a:solidFill>
              <a:cs typeface="Times New Roman" panose="02020603050405020304" pitchFamily="18" charset="0"/>
            </a:endParaRPr>
          </a:p>
        </p:txBody>
      </p:sp>
      <p:sp>
        <p:nvSpPr>
          <p:cNvPr id="5" name="内容占位符 1"/>
          <p:cNvSpPr txBox="1">
            <a:spLocks/>
          </p:cNvSpPr>
          <p:nvPr/>
        </p:nvSpPr>
        <p:spPr bwMode="auto">
          <a:xfrm>
            <a:off x="360854" y="450912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上述两个国家摆脱危机的方式对你有什么启发？</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360854" y="5031760"/>
            <a:ext cx="11639008" cy="1200329"/>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一旦发生经济危机</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应该努力通过改革消除危机</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企图通过战争对外转嫁危机的做法是不可取的。</a:t>
            </a:r>
            <a:r>
              <a:rPr lang="en-US" altLang="zh-CN" sz="2400">
                <a:ea typeface="Times New Roman" panose="02020603050405020304" pitchFamily="18" charset="0"/>
                <a:cs typeface="Times New Roman" panose="02020603050405020304" pitchFamily="18" charset="0"/>
              </a:rPr>
              <a:t>(</a:t>
            </a:r>
            <a:r>
              <a:rPr lang="zh-CN" altLang="zh-CN" sz="2400">
                <a:ea typeface="楷体" panose="02010609060101010101" pitchFamily="49" charset="-122"/>
                <a:cs typeface="Times New Roman" panose="02020603050405020304" pitchFamily="18" charset="0"/>
              </a:rPr>
              <a:t>言之有理即可</a:t>
            </a:r>
            <a:r>
              <a:rPr lang="en-US" altLang="zh-CN" sz="2400">
                <a:ea typeface="Times New Roman" panose="02020603050405020304" pitchFamily="18" charset="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9846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两次世界大战给世界格局带来深远影响。阅读下列材料，回答问题。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探战争原因</a:t>
            </a:r>
            <a:r>
              <a:rPr lang="en-US" altLang="zh-CN" dirty="0" smtClean="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95313" hangingPunct="0">
              <a:spcAft>
                <a:spcPts val="0"/>
              </a:spcAft>
            </a:pP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战后的近</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德国随着经济、军事实力的增长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强烈要求从英、法、美等战胜国手中夺取殖民地和市场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争夺欧洲和世界霸权</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774913338"/>
              </p:ext>
            </p:extLst>
          </p:nvPr>
        </p:nvGraphicFramePr>
        <p:xfrm>
          <a:off x="618172" y="1884058"/>
          <a:ext cx="10971212" cy="2743200"/>
        </p:xfrm>
        <a:graphic>
          <a:graphicData uri="http://schemas.openxmlformats.org/drawingml/2006/table">
            <a:tbl>
              <a:tblPr firstRow="1" firstCol="1" bandRow="1"/>
              <a:tblGrid>
                <a:gridCol w="3802622">
                  <a:extLst>
                    <a:ext uri="{9D8B030D-6E8A-4147-A177-3AD203B41FA5}">
                      <a16:colId xmlns:a16="http://schemas.microsoft.com/office/drawing/2014/main" val="2704106718"/>
                    </a:ext>
                  </a:extLst>
                </a:gridCol>
                <a:gridCol w="1266078">
                  <a:extLst>
                    <a:ext uri="{9D8B030D-6E8A-4147-A177-3AD203B41FA5}">
                      <a16:colId xmlns:a16="http://schemas.microsoft.com/office/drawing/2014/main" val="2534860006"/>
                    </a:ext>
                  </a:extLst>
                </a:gridCol>
                <a:gridCol w="1920502">
                  <a:extLst>
                    <a:ext uri="{9D8B030D-6E8A-4147-A177-3AD203B41FA5}">
                      <a16:colId xmlns:a16="http://schemas.microsoft.com/office/drawing/2014/main" val="3097493789"/>
                    </a:ext>
                  </a:extLst>
                </a:gridCol>
                <a:gridCol w="1816293">
                  <a:extLst>
                    <a:ext uri="{9D8B030D-6E8A-4147-A177-3AD203B41FA5}">
                      <a16:colId xmlns:a16="http://schemas.microsoft.com/office/drawing/2014/main" val="1692572347"/>
                    </a:ext>
                  </a:extLst>
                </a:gridCol>
                <a:gridCol w="2165717">
                  <a:extLst>
                    <a:ext uri="{9D8B030D-6E8A-4147-A177-3AD203B41FA5}">
                      <a16:colId xmlns:a16="http://schemas.microsoft.com/office/drawing/2014/main" val="2147406781"/>
                    </a:ext>
                  </a:extLst>
                </a:gridCol>
              </a:tblGrid>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类别</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英国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法国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德国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5432861"/>
                  </a:ext>
                </a:extLst>
              </a:tr>
              <a:tr h="0">
                <a:tc>
                  <a:txBody>
                    <a:bodyPr/>
                    <a:lstStyle/>
                    <a:p>
                      <a:pPr algn="l"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1870</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1913</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年工业增长倍数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8026005"/>
                  </a:ext>
                </a:extLst>
              </a:tr>
              <a:tr h="0">
                <a:tc>
                  <a:txBody>
                    <a:bodyPr/>
                    <a:lstStyle/>
                    <a:p>
                      <a:pPr algn="l"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1860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年工业产量所占位次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3454133"/>
                  </a:ext>
                </a:extLst>
              </a:tr>
              <a:tr h="0">
                <a:tc>
                  <a:txBody>
                    <a:bodyPr/>
                    <a:lstStyle/>
                    <a:p>
                      <a:pPr algn="l"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1913</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年工业产量所占位次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4376179"/>
                  </a:ext>
                </a:extLst>
              </a:tr>
              <a:tr h="0">
                <a:tc>
                  <a:txBody>
                    <a:bodyPr/>
                    <a:lstStyle/>
                    <a:p>
                      <a:pPr algn="l"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1913</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年殖民地面积所占位次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6096660"/>
                  </a:ext>
                </a:extLst>
              </a:tr>
            </a:tbl>
          </a:graphicData>
        </a:graphic>
      </p:graphicFrame>
      <p:sp>
        <p:nvSpPr>
          <p:cNvPr id="4" name="内容占位符 1"/>
          <p:cNvSpPr txBox="1">
            <a:spLocks/>
          </p:cNvSpPr>
          <p:nvPr/>
        </p:nvSpPr>
        <p:spPr bwMode="auto">
          <a:xfrm>
            <a:off x="360854" y="552453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根据材料，分析两次世界大战爆发的共同原因。</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97948" y="6021104"/>
            <a:ext cx="5753498" cy="576248"/>
          </a:xfrm>
          <a:prstGeom prst="rect">
            <a:avLst/>
          </a:prstGeom>
        </p:spPr>
        <p:txBody>
          <a:bodyPr wrap="none">
            <a:spAutoFit/>
          </a:bodyPr>
          <a:lstStyle/>
          <a:p>
            <a:pPr algn="ctr">
              <a:lnSpc>
                <a:spcPct val="150000"/>
              </a:lnSpc>
              <a:spcAft>
                <a:spcPts val="0"/>
              </a:spcAft>
            </a:pPr>
            <a:r>
              <a:rPr lang="zh-CN" altLang="zh-CN" sz="2400">
                <a:ea typeface="黑体" panose="02010609060101010101" pitchFamily="49" charset="-122"/>
                <a:cs typeface="Times New Roman" panose="02020603050405020304" pitchFamily="18" charset="0"/>
              </a:rPr>
              <a:t>帝国主义国家之间政治经济发展不平衡。</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39197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析战争结果</a:t>
            </a:r>
            <a:r>
              <a:rPr lang="en-US" altLang="zh-CN" smtClean="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700285560"/>
              </p:ext>
            </p:extLst>
          </p:nvPr>
        </p:nvGraphicFramePr>
        <p:xfrm>
          <a:off x="478582" y="1412776"/>
          <a:ext cx="11233248" cy="3291840"/>
        </p:xfrm>
        <a:graphic>
          <a:graphicData uri="http://schemas.openxmlformats.org/drawingml/2006/table">
            <a:tbl>
              <a:tblPr firstRow="1" firstCol="1" bandRow="1"/>
              <a:tblGrid>
                <a:gridCol w="3632832">
                  <a:extLst>
                    <a:ext uri="{9D8B030D-6E8A-4147-A177-3AD203B41FA5}">
                      <a16:colId xmlns:a16="http://schemas.microsoft.com/office/drawing/2014/main" val="2344456423"/>
                    </a:ext>
                  </a:extLst>
                </a:gridCol>
                <a:gridCol w="2940865">
                  <a:extLst>
                    <a:ext uri="{9D8B030D-6E8A-4147-A177-3AD203B41FA5}">
                      <a16:colId xmlns:a16="http://schemas.microsoft.com/office/drawing/2014/main" val="4048177878"/>
                    </a:ext>
                  </a:extLst>
                </a:gridCol>
                <a:gridCol w="4659551">
                  <a:extLst>
                    <a:ext uri="{9D8B030D-6E8A-4147-A177-3AD203B41FA5}">
                      <a16:colId xmlns:a16="http://schemas.microsoft.com/office/drawing/2014/main" val="211216463"/>
                    </a:ext>
                  </a:extLst>
                </a:gridCol>
              </a:tblGrid>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第一次世界大战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第二次世界大战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3593260"/>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持续时间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年多</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9256512"/>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参战国</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地区</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多个</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多个</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5972255"/>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卷入人口</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约</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亿</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约</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亿</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8889550"/>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伤亡人员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3000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7000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649469"/>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直接经济损失</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1805</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亿美元</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40000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亿美元</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0966676"/>
                  </a:ext>
                </a:extLst>
              </a:tr>
            </a:tbl>
          </a:graphicData>
        </a:graphic>
      </p:graphicFrame>
    </p:spTree>
    <p:extLst>
      <p:ext uri="{BB962C8B-B14F-4D97-AF65-F5344CB8AC3E}">
        <p14:creationId xmlns:p14="http://schemas.microsoft.com/office/powerpoint/2010/main" val="18464439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上表数据反映了两次世界大战有哪些共同危害？</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综合上述材料，概括我们该如何应对当今国际形势。</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6574" y="1268760"/>
            <a:ext cx="10873208" cy="646331"/>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都是人类历史上的巨大灾难和浩劫</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都造成了巨大的人员伤亡和经济损失。</a:t>
            </a:r>
            <a:endParaRPr lang="zh-CN" altLang="zh-CN" sz="1200">
              <a:solidFill>
                <a:srgbClr val="000000"/>
              </a:solidFill>
              <a:cs typeface="Times New Roman" panose="02020603050405020304" pitchFamily="18" charset="0"/>
            </a:endParaRPr>
          </a:p>
        </p:txBody>
      </p:sp>
      <p:sp>
        <p:nvSpPr>
          <p:cNvPr id="4" name="矩形 3"/>
          <p:cNvSpPr/>
          <p:nvPr/>
        </p:nvSpPr>
        <p:spPr>
          <a:xfrm>
            <a:off x="397948" y="2366132"/>
            <a:ext cx="11233248" cy="1200329"/>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反对战争</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维护世界和平</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反对霸权主义和强权政治</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反对恐怖主义</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合作才能共赢</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等等。</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81642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lvl="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1931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年，美、德、法、英各国共有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万家企业破产。资本主义世界失业工人达到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3 000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多万，美国失业人口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1 700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多万，几百万小农破产，无业人口颠沛流离。出现这种现状的根本原因是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股票市场的虚假繁荣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资本主义社会的基本矛盾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世界经济局势不稳定</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政府宏观调控政策的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失误</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1930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年，纽约市儿童餐厅提供的廉价午餐数量猛增，曾在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年因战争而畅销的香烟产量再次剧增，许多穿着整洁西装的商贩在街头兜售苹果，也成为城市一景。这反映出当时美国</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经济危机持续加深</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社会矛盾趋于缓和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新政取得良好成效</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福利制度已经</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确立</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lvl="0" hangingPunct="0">
              <a:spcAft>
                <a:spcPts val="0"/>
              </a:spcAf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998862" y="198884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
        <p:nvSpPr>
          <p:cNvPr id="4" name="矩形 3"/>
          <p:cNvSpPr/>
          <p:nvPr/>
        </p:nvSpPr>
        <p:spPr>
          <a:xfrm>
            <a:off x="4463586" y="4707892"/>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203459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罗斯福签署新的《农业调整法》规定，在农产品价格下跌时，农户可以将农产品抵押给商品信贷公司，待农产品价格上升时，农户出售产品后归还本息。此举的直接目的是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加强国家干预</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摆脱经济危机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维护资本主义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储备战争物资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罗斯福新政的主要内容可以用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来概括：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Recovery</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复兴</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Relief</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救济</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Reform</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改革</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。这表明新政</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彻底消除了经济危机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解决了社会根本矛盾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维护了资本主义制度</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恢复了自由放任</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456884" y="1980214"/>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
        <p:nvSpPr>
          <p:cNvPr id="4" name="矩形 3"/>
          <p:cNvSpPr/>
          <p:nvPr/>
        </p:nvSpPr>
        <p:spPr>
          <a:xfrm>
            <a:off x="4142364" y="4166332"/>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402797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静海区实验中学结课检测</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罗斯福新政期间，出现了社会安全保障基金、联邦存款保险公司、美国证券交易委员会等一系列国家机构和国有企业，帮助美国缓解了经济危机。这体现出新政的特点是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国家干预经济</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实行计划经济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整顿金融体系</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推行</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以工代赈</a:t>
            </a:r>
            <a:r>
              <a:rPr lang="en-US" altLang="zh-CN"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河东区期末</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美国政府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年，拨款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亿美元进行公共工程建设，吸收了几百万失业大军，新建了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740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万英亩的国有林区，近</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万英亩的国有公园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这一系列的做法是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整顿金融体系</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推行</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以工代赈</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加强对工业的计划指导</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建立社会保障</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447134" y="1988840"/>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
        <p:nvSpPr>
          <p:cNvPr id="4" name="矩形 3"/>
          <p:cNvSpPr/>
          <p:nvPr/>
        </p:nvSpPr>
        <p:spPr>
          <a:xfrm>
            <a:off x="4222998" y="4725144"/>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4085113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巴中中考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年美国的经济危机中，出现了图中的严峻形势，为应对这一形势，美国采取了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失业率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《紧急银行法案》</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《全国工业复兴法》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《社会保障法》</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以工代赈</a:t>
            </a:r>
            <a:r>
              <a:rPr lang="en-US" altLang="zh-CN"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en-US"/>
          </a:p>
        </p:txBody>
      </p:sp>
      <p:pic>
        <p:nvPicPr>
          <p:cNvPr id="3" name="ws6.jpg" descr="id:2147485779;FounderCES"/>
          <p:cNvPicPr/>
          <p:nvPr/>
        </p:nvPicPr>
        <p:blipFill>
          <a:blip r:embed="rId2"/>
          <a:stretch>
            <a:fillRect/>
          </a:stretch>
        </p:blipFill>
        <p:spPr>
          <a:xfrm>
            <a:off x="4988718" y="2060848"/>
            <a:ext cx="2230120" cy="2529840"/>
          </a:xfrm>
          <a:prstGeom prst="rect">
            <a:avLst/>
          </a:prstGeom>
        </p:spPr>
      </p:pic>
      <p:sp>
        <p:nvSpPr>
          <p:cNvPr id="4" name="矩形 3"/>
          <p:cNvSpPr/>
          <p:nvPr/>
        </p:nvSpPr>
        <p:spPr>
          <a:xfrm>
            <a:off x="4222998" y="1450280"/>
            <a:ext cx="407484" cy="461665"/>
          </a:xfrm>
          <a:prstGeom prst="rect">
            <a:avLst/>
          </a:prstGeom>
        </p:spPr>
        <p:txBody>
          <a:bodyPr wrap="none">
            <a:spAutoFit/>
          </a:bodyPr>
          <a:lstStyle/>
          <a:p>
            <a:r>
              <a:rPr lang="en-US" altLang="zh-CN" sz="2400" smtClean="0">
                <a:cs typeface="Times New Roman" panose="02020603050405020304" pitchFamily="18" charset="0"/>
              </a:rPr>
              <a:t>D</a:t>
            </a:r>
            <a:endParaRPr lang="zh-CN" altLang="en-US"/>
          </a:p>
        </p:txBody>
      </p:sp>
    </p:spTree>
    <p:extLst>
      <p:ext uri="{BB962C8B-B14F-4D97-AF65-F5344CB8AC3E}">
        <p14:creationId xmlns:p14="http://schemas.microsoft.com/office/powerpoint/2010/main" val="862234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云南中考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年，罗斯福政府颁布《全国工业复兴法》，将全国的工业划分成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个部门，分别成立协商委员会，负责确定各企业的生产规模、价格水平、市场分配等。该法的实施</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整顿了金融体系</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体现了国家对经济的干预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调整了农业政策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解决了商品生产过剩问题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1922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年，法西斯政权在意大利建立起来。意大利法西斯专政的建立者是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希特勒</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墨索里尼</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罗斯福</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达拉</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286894" y="198884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
        <p:nvSpPr>
          <p:cNvPr id="4" name="矩形 3"/>
          <p:cNvSpPr/>
          <p:nvPr/>
        </p:nvSpPr>
        <p:spPr>
          <a:xfrm>
            <a:off x="10551076" y="3641285"/>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13030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下列史实中最能体现以希特勒为首的纳粹党及德国法西斯政权反人类罪行的是</a:t>
            </a:r>
            <a:r>
              <a:rPr lang="en-US" altLang="zh-CN"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残酷迫害和屠杀大量犹太人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纳粹党煽动复仇情绪</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年希特勒出任德国总理</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年吞并了奥地利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rPr>
              <a:t>12</a:t>
            </a:r>
            <a:r>
              <a:rPr lang="en-US" altLang="zh-CN" smtClean="0">
                <a:solidFill>
                  <a:srgbClr val="000000"/>
                </a:solidFill>
                <a:latin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是小明同学为了开展研究性学习收集的历史资料。据此判断，他的学习主题是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在控制了国家政权后，以军部为核心的日本法西斯势力对进步活动实行残酷镇压，并推行国民经济军事化，将全部国家机器纳入战争轨道。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德国法西斯政权的强化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欧洲战争策源地的形成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第二次世界大战的开端</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亚洲战争策源地的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a:t>
            </a:r>
            <a:endParaRPr lang="zh-CN" altLang="en-US"/>
          </a:p>
        </p:txBody>
      </p:sp>
      <p:pic>
        <p:nvPicPr>
          <p:cNvPr id="3" name="图片 2"/>
          <p:cNvPicPr>
            <a:picLocks noChangeAspect="1"/>
          </p:cNvPicPr>
          <p:nvPr/>
        </p:nvPicPr>
        <p:blipFill>
          <a:blip r:embed="rId2"/>
          <a:stretch>
            <a:fillRect/>
          </a:stretch>
        </p:blipFill>
        <p:spPr>
          <a:xfrm>
            <a:off x="1054646" y="2420888"/>
            <a:ext cx="3162300" cy="552450"/>
          </a:xfrm>
          <a:prstGeom prst="rect">
            <a:avLst/>
          </a:prstGeom>
        </p:spPr>
      </p:pic>
      <p:sp>
        <p:nvSpPr>
          <p:cNvPr id="4" name="矩形 3"/>
          <p:cNvSpPr/>
          <p:nvPr/>
        </p:nvSpPr>
        <p:spPr>
          <a:xfrm>
            <a:off x="10936994" y="882842"/>
            <a:ext cx="394660" cy="461665"/>
          </a:xfrm>
          <a:prstGeom prst="rect">
            <a:avLst/>
          </a:prstGeom>
        </p:spPr>
        <p:txBody>
          <a:bodyPr wrap="none">
            <a:spAutoFit/>
          </a:bodyPr>
          <a:lstStyle/>
          <a:p>
            <a:r>
              <a:rPr lang="en-US" altLang="zh-CN" sz="2400" spc="-100">
                <a:cs typeface="Times New Roman" panose="02020603050405020304" pitchFamily="18" charset="0"/>
              </a:rPr>
              <a:t>A</a:t>
            </a:r>
            <a:endParaRPr lang="zh-CN" altLang="en-US"/>
          </a:p>
        </p:txBody>
      </p:sp>
      <p:sp>
        <p:nvSpPr>
          <p:cNvPr id="5" name="矩形 4"/>
          <p:cNvSpPr/>
          <p:nvPr/>
        </p:nvSpPr>
        <p:spPr>
          <a:xfrm>
            <a:off x="4207647" y="306896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
        <p:nvSpPr>
          <p:cNvPr id="6" name="矩形 5"/>
          <p:cNvSpPr/>
          <p:nvPr/>
        </p:nvSpPr>
        <p:spPr bwMode="auto">
          <a:xfrm>
            <a:off x="360854" y="3607097"/>
            <a:ext cx="11485848" cy="1029714"/>
          </a:xfrm>
          <a:prstGeom prst="rect">
            <a:avLst/>
          </a:prstGeom>
          <a:noFill/>
          <a:ln w="19050"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256333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南充中考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有学者认为《凡尔赛条约》只是战胜国之间达成的一系列妥协，签订和约后的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年仅仅成为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年休战期，并不能真正维护世界和平。下列史实能印证此观点的是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凡尔登战役</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德国突袭波兰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萨拉热窝事件</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十月革命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某次军事行动代号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虎虎虎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，它是第二次世界大战中太平洋战争爆发的导火索，也是继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世纪墨西哥战争后第一次另一个国家对美国领土的攻击。这次军事行动是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珍珠港事件</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斯大林格勒保卫战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诺曼底登陆</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莫斯科</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保卫战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062758" y="198884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
        <p:nvSpPr>
          <p:cNvPr id="4" name="矩形 3"/>
          <p:cNvSpPr/>
          <p:nvPr/>
        </p:nvSpPr>
        <p:spPr>
          <a:xfrm>
            <a:off x="838622" y="4725144"/>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3556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1097</TotalTime>
  <Words>1320</Words>
  <Application>Microsoft Office PowerPoint</Application>
  <PresentationFormat>自定义</PresentationFormat>
  <Paragraphs>206</Paragraphs>
  <Slides>23</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23</vt:i4>
      </vt:variant>
    </vt:vector>
  </HeadingPairs>
  <TitlesOfParts>
    <vt:vector size="31"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307</cp:revision>
  <dcterms:created xsi:type="dcterms:W3CDTF">2020-11-06T05:24:40Z</dcterms:created>
  <dcterms:modified xsi:type="dcterms:W3CDTF">2024-12-15T11:41:24Z</dcterms:modified>
</cp:coreProperties>
</file>